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30275213" cy="428402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3"/>
  </p:normalViewPr>
  <p:slideViewPr>
    <p:cSldViewPr snapToGrid="0" snapToObjects="1">
      <p:cViewPr>
        <p:scale>
          <a:sx n="33" d="100"/>
          <a:sy n="33" d="100"/>
        </p:scale>
        <p:origin x="5568" y="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11132"/>
            <a:ext cx="25733931" cy="14914762"/>
          </a:xfrm>
        </p:spPr>
        <p:txBody>
          <a:bodyPr anchor="b"/>
          <a:lstStyle>
            <a:lvl1pPr algn="ctr">
              <a:defRPr sz="19865"/>
            </a:lvl1pPr>
          </a:lstStyle>
          <a:p>
            <a:r>
              <a:rPr lang="en-GB"/>
              <a:t>Click to edit Master title style</a:t>
            </a:r>
            <a:endParaRPr lang="en-US" dirty="0"/>
          </a:p>
        </p:txBody>
      </p:sp>
      <p:sp>
        <p:nvSpPr>
          <p:cNvPr id="3" name="Subtitle 2"/>
          <p:cNvSpPr>
            <a:spLocks noGrp="1"/>
          </p:cNvSpPr>
          <p:nvPr>
            <p:ph type="subTitle" idx="1"/>
          </p:nvPr>
        </p:nvSpPr>
        <p:spPr>
          <a:xfrm>
            <a:off x="3784402" y="22501064"/>
            <a:ext cx="22706410" cy="10343147"/>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82C53D81-29C0-D24F-8278-54A6C364BD06}" type="datetimeFigureOut">
              <a:rPr lang="en-US" smtClean="0"/>
              <a:t>4/17/2023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3806278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2C53D81-29C0-D24F-8278-54A6C364BD06}" type="datetimeFigureOut">
              <a:rPr lang="en-US" smtClean="0"/>
              <a:t>4/17/2023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25199034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80848"/>
            <a:ext cx="6528093" cy="3630515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081423" y="2280848"/>
            <a:ext cx="19205838" cy="3630515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2C53D81-29C0-D24F-8278-54A6C364BD06}" type="datetimeFigureOut">
              <a:rPr lang="en-US" smtClean="0"/>
              <a:t>4/17/2023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2159212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2C53D81-29C0-D24F-8278-54A6C364BD06}" type="datetimeFigureOut">
              <a:rPr lang="en-US" smtClean="0"/>
              <a:t>4/17/2023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29022609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80331"/>
            <a:ext cx="26112371" cy="17820361"/>
          </a:xfrm>
        </p:spPr>
        <p:txBody>
          <a:bodyPr anchor="b"/>
          <a:lstStyle>
            <a:lvl1pPr>
              <a:defRPr sz="19865"/>
            </a:lvl1pPr>
          </a:lstStyle>
          <a:p>
            <a:r>
              <a:rPr lang="en-GB"/>
              <a:t>Click to edit Master title style</a:t>
            </a:r>
            <a:endParaRPr lang="en-US" dirty="0"/>
          </a:p>
        </p:txBody>
      </p:sp>
      <p:sp>
        <p:nvSpPr>
          <p:cNvPr id="3" name="Text Placeholder 2"/>
          <p:cNvSpPr>
            <a:spLocks noGrp="1"/>
          </p:cNvSpPr>
          <p:nvPr>
            <p:ph type="body" idx="1"/>
          </p:nvPr>
        </p:nvSpPr>
        <p:spPr>
          <a:xfrm>
            <a:off x="2065654" y="28669280"/>
            <a:ext cx="26112371" cy="9371307"/>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2C53D81-29C0-D24F-8278-54A6C364BD06}" type="datetimeFigureOut">
              <a:rPr lang="en-US" smtClean="0"/>
              <a:t>4/17/2023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2533925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081421" y="11404240"/>
            <a:ext cx="12866966" cy="2718176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15326826" y="11404240"/>
            <a:ext cx="12866966" cy="2718176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2C53D81-29C0-D24F-8278-54A6C364BD06}" type="datetimeFigureOut">
              <a:rPr lang="en-US" smtClean="0"/>
              <a:t>4/17/2023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1097523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80857"/>
            <a:ext cx="26112371" cy="8280473"/>
          </a:xfrm>
        </p:spPr>
        <p:txBody>
          <a:bodyPr/>
          <a:lstStyle/>
          <a:p>
            <a:r>
              <a:rPr lang="en-GB"/>
              <a:t>Click to edit Master title style</a:t>
            </a:r>
            <a:endParaRPr lang="en-US" dirty="0"/>
          </a:p>
        </p:txBody>
      </p:sp>
      <p:sp>
        <p:nvSpPr>
          <p:cNvPr id="3" name="Text Placeholder 2"/>
          <p:cNvSpPr>
            <a:spLocks noGrp="1"/>
          </p:cNvSpPr>
          <p:nvPr>
            <p:ph type="body" idx="1"/>
          </p:nvPr>
        </p:nvSpPr>
        <p:spPr>
          <a:xfrm>
            <a:off x="2085368" y="10501820"/>
            <a:ext cx="12807832" cy="5146780"/>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GB"/>
              <a:t>Click to edit Master text styles</a:t>
            </a:r>
          </a:p>
        </p:txBody>
      </p:sp>
      <p:sp>
        <p:nvSpPr>
          <p:cNvPr id="4" name="Content Placeholder 3"/>
          <p:cNvSpPr>
            <a:spLocks noGrp="1"/>
          </p:cNvSpPr>
          <p:nvPr>
            <p:ph sz="half" idx="2"/>
          </p:nvPr>
        </p:nvSpPr>
        <p:spPr>
          <a:xfrm>
            <a:off x="2085368" y="15648601"/>
            <a:ext cx="12807832" cy="2301673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15326828" y="10501820"/>
            <a:ext cx="12870909" cy="5146780"/>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GB"/>
              <a:t>Click to edit Master text styles</a:t>
            </a:r>
          </a:p>
        </p:txBody>
      </p:sp>
      <p:sp>
        <p:nvSpPr>
          <p:cNvPr id="6" name="Content Placeholder 5"/>
          <p:cNvSpPr>
            <a:spLocks noGrp="1"/>
          </p:cNvSpPr>
          <p:nvPr>
            <p:ph sz="quarter" idx="4"/>
          </p:nvPr>
        </p:nvSpPr>
        <p:spPr>
          <a:xfrm>
            <a:off x="15326828" y="15648601"/>
            <a:ext cx="12870909" cy="2301673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2C53D81-29C0-D24F-8278-54A6C364BD06}" type="datetimeFigureOut">
              <a:rPr lang="en-US" smtClean="0"/>
              <a:t>4/17/2023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1335659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2C53D81-29C0-D24F-8278-54A6C364BD06}" type="datetimeFigureOut">
              <a:rPr lang="en-US" smtClean="0"/>
              <a:t>4/17/2023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17424133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C53D81-29C0-D24F-8278-54A6C364BD06}" type="datetimeFigureOut">
              <a:rPr lang="en-US" smtClean="0"/>
              <a:t>4/17/2023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3576118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6018"/>
            <a:ext cx="9764544" cy="9996064"/>
          </a:xfrm>
        </p:spPr>
        <p:txBody>
          <a:bodyPr anchor="b"/>
          <a:lstStyle>
            <a:lvl1pPr>
              <a:defRPr sz="10595"/>
            </a:lvl1pPr>
          </a:lstStyle>
          <a:p>
            <a:r>
              <a:rPr lang="en-GB"/>
              <a:t>Click to edit Master title style</a:t>
            </a:r>
            <a:endParaRPr lang="en-US" dirty="0"/>
          </a:p>
        </p:txBody>
      </p:sp>
      <p:sp>
        <p:nvSpPr>
          <p:cNvPr id="3" name="Content Placeholder 2"/>
          <p:cNvSpPr>
            <a:spLocks noGrp="1"/>
          </p:cNvSpPr>
          <p:nvPr>
            <p:ph idx="1"/>
          </p:nvPr>
        </p:nvSpPr>
        <p:spPr>
          <a:xfrm>
            <a:off x="12870909" y="6168216"/>
            <a:ext cx="15326827" cy="30444362"/>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085364" y="12852082"/>
            <a:ext cx="9764544" cy="23810073"/>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GB"/>
              <a:t>Click to edit Master text styles</a:t>
            </a:r>
          </a:p>
        </p:txBody>
      </p:sp>
      <p:sp>
        <p:nvSpPr>
          <p:cNvPr id="5" name="Date Placeholder 4"/>
          <p:cNvSpPr>
            <a:spLocks noGrp="1"/>
          </p:cNvSpPr>
          <p:nvPr>
            <p:ph type="dt" sz="half" idx="10"/>
          </p:nvPr>
        </p:nvSpPr>
        <p:spPr/>
        <p:txBody>
          <a:bodyPr/>
          <a:lstStyle/>
          <a:p>
            <a:fld id="{82C53D81-29C0-D24F-8278-54A6C364BD06}" type="datetimeFigureOut">
              <a:rPr lang="en-US" smtClean="0"/>
              <a:t>4/17/2023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3681097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6018"/>
            <a:ext cx="9764544" cy="9996064"/>
          </a:xfrm>
        </p:spPr>
        <p:txBody>
          <a:bodyPr anchor="b"/>
          <a:lstStyle>
            <a:lvl1pPr>
              <a:defRPr sz="10595"/>
            </a:lvl1pPr>
          </a:lstStyle>
          <a:p>
            <a:r>
              <a:rPr lang="en-GB"/>
              <a:t>Click to edit Master title style</a:t>
            </a:r>
            <a:endParaRPr lang="en-US" dirty="0"/>
          </a:p>
        </p:txBody>
      </p:sp>
      <p:sp>
        <p:nvSpPr>
          <p:cNvPr id="3" name="Picture Placeholder 2"/>
          <p:cNvSpPr>
            <a:spLocks noGrp="1" noChangeAspect="1"/>
          </p:cNvSpPr>
          <p:nvPr>
            <p:ph type="pic" idx="1"/>
          </p:nvPr>
        </p:nvSpPr>
        <p:spPr>
          <a:xfrm>
            <a:off x="12870909" y="6168216"/>
            <a:ext cx="15326827" cy="30444362"/>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GB"/>
              <a:t>Click icon to add picture</a:t>
            </a:r>
            <a:endParaRPr lang="en-US" dirty="0"/>
          </a:p>
        </p:txBody>
      </p:sp>
      <p:sp>
        <p:nvSpPr>
          <p:cNvPr id="4" name="Text Placeholder 3"/>
          <p:cNvSpPr>
            <a:spLocks noGrp="1"/>
          </p:cNvSpPr>
          <p:nvPr>
            <p:ph type="body" sz="half" idx="2"/>
          </p:nvPr>
        </p:nvSpPr>
        <p:spPr>
          <a:xfrm>
            <a:off x="2085364" y="12852082"/>
            <a:ext cx="9764544" cy="23810073"/>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GB"/>
              <a:t>Click to edit Master text styles</a:t>
            </a:r>
          </a:p>
        </p:txBody>
      </p:sp>
      <p:sp>
        <p:nvSpPr>
          <p:cNvPr id="5" name="Date Placeholder 4"/>
          <p:cNvSpPr>
            <a:spLocks noGrp="1"/>
          </p:cNvSpPr>
          <p:nvPr>
            <p:ph type="dt" sz="half" idx="10"/>
          </p:nvPr>
        </p:nvSpPr>
        <p:spPr/>
        <p:txBody>
          <a:bodyPr/>
          <a:lstStyle/>
          <a:p>
            <a:fld id="{82C53D81-29C0-D24F-8278-54A6C364BD06}" type="datetimeFigureOut">
              <a:rPr lang="en-US" smtClean="0"/>
              <a:t>4/17/2023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55618-950E-0B40-B442-C586E0799E24}" type="slidenum">
              <a:rPr lang="en-US" smtClean="0"/>
              <a:t>‹#›</a:t>
            </a:fld>
            <a:endParaRPr lang="en-US"/>
          </a:p>
        </p:txBody>
      </p:sp>
    </p:spTree>
    <p:extLst>
      <p:ext uri="{BB962C8B-B14F-4D97-AF65-F5344CB8AC3E}">
        <p14:creationId xmlns:p14="http://schemas.microsoft.com/office/powerpoint/2010/main" val="3793089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80857"/>
            <a:ext cx="26112371" cy="828047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081421" y="11404240"/>
            <a:ext cx="26112371" cy="2718176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081421" y="39706598"/>
            <a:ext cx="6811923" cy="2280848"/>
          </a:xfrm>
          <a:prstGeom prst="rect">
            <a:avLst/>
          </a:prstGeom>
        </p:spPr>
        <p:txBody>
          <a:bodyPr vert="horz" lIns="91440" tIns="45720" rIns="91440" bIns="45720" rtlCol="0" anchor="ctr"/>
          <a:lstStyle>
            <a:lvl1pPr algn="l">
              <a:defRPr sz="3973">
                <a:solidFill>
                  <a:schemeClr val="tx1">
                    <a:tint val="75000"/>
                  </a:schemeClr>
                </a:solidFill>
              </a:defRPr>
            </a:lvl1pPr>
          </a:lstStyle>
          <a:p>
            <a:fld id="{82C53D81-29C0-D24F-8278-54A6C364BD06}" type="datetimeFigureOut">
              <a:rPr lang="en-US" smtClean="0"/>
              <a:t>4/17/2023</a:t>
            </a:fld>
            <a:endParaRPr lang="en-US"/>
          </a:p>
        </p:txBody>
      </p:sp>
      <p:sp>
        <p:nvSpPr>
          <p:cNvPr id="5" name="Footer Placeholder 4"/>
          <p:cNvSpPr>
            <a:spLocks noGrp="1"/>
          </p:cNvSpPr>
          <p:nvPr>
            <p:ph type="ftr" sz="quarter" idx="3"/>
          </p:nvPr>
        </p:nvSpPr>
        <p:spPr>
          <a:xfrm>
            <a:off x="10028665" y="39706598"/>
            <a:ext cx="10217884" cy="2280848"/>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381869" y="39706598"/>
            <a:ext cx="6811923" cy="2280848"/>
          </a:xfrm>
          <a:prstGeom prst="rect">
            <a:avLst/>
          </a:prstGeom>
        </p:spPr>
        <p:txBody>
          <a:bodyPr vert="horz" lIns="91440" tIns="45720" rIns="91440" bIns="45720" rtlCol="0" anchor="ctr"/>
          <a:lstStyle>
            <a:lvl1pPr algn="r">
              <a:defRPr sz="3973">
                <a:solidFill>
                  <a:schemeClr val="tx1">
                    <a:tint val="75000"/>
                  </a:schemeClr>
                </a:solidFill>
              </a:defRPr>
            </a:lvl1pPr>
          </a:lstStyle>
          <a:p>
            <a:fld id="{DE655618-950E-0B40-B442-C586E0799E24}" type="slidenum">
              <a:rPr lang="en-US" smtClean="0"/>
              <a:t>‹#›</a:t>
            </a:fld>
            <a:endParaRPr lang="en-US"/>
          </a:p>
        </p:txBody>
      </p:sp>
    </p:spTree>
    <p:extLst>
      <p:ext uri="{BB962C8B-B14F-4D97-AF65-F5344CB8AC3E}">
        <p14:creationId xmlns:p14="http://schemas.microsoft.com/office/powerpoint/2010/main" val="213195734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hyperlink" Target="https://www.linkedin.com/in/andrew-greenslade" TargetMode="Externa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hyperlink" Target="https://github.com/AndrewGreenslade" TargetMode="External"/><Relationship Id="rId10" Type="http://schemas.openxmlformats.org/officeDocument/2006/relationships/image" Target="../media/image6.png"/><Relationship Id="rId4" Type="http://schemas.openxmlformats.org/officeDocument/2006/relationships/hyperlink" Target="mailto:andrew@greensladegames.com" TargetMode="External"/><Relationship Id="rId9" Type="http://schemas.openxmlformats.org/officeDocument/2006/relationships/image" Target="../media/image5.png"/><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0A1CF-81FE-334A-8A14-89E7FE0974A5}"/>
              </a:ext>
            </a:extLst>
          </p:cNvPr>
          <p:cNvSpPr>
            <a:spLocks noGrp="1"/>
          </p:cNvSpPr>
          <p:nvPr>
            <p:ph type="ctrTitle"/>
          </p:nvPr>
        </p:nvSpPr>
        <p:spPr>
          <a:xfrm>
            <a:off x="2719703" y="571500"/>
            <a:ext cx="20741483" cy="3721100"/>
          </a:xfrm>
        </p:spPr>
        <p:txBody>
          <a:bodyPr>
            <a:normAutofit fontScale="90000"/>
          </a:bodyPr>
          <a:lstStyle/>
          <a:p>
            <a:pPr algn="l">
              <a:lnSpc>
                <a:spcPct val="150000"/>
              </a:lnSpc>
            </a:pPr>
            <a:r>
              <a:rPr lang="en-US" sz="9800" b="1" dirty="0" err="1">
                <a:latin typeface="DM Sans" pitchFamily="2" charset="77"/>
              </a:rPr>
              <a:t>Cavebound</a:t>
            </a:r>
            <a:r>
              <a:rPr lang="en-US" sz="9800" b="1" dirty="0">
                <a:latin typeface="DM Sans" pitchFamily="2" charset="77"/>
              </a:rPr>
              <a:t> (Crypto-Miner)</a:t>
            </a:r>
            <a:br>
              <a:rPr lang="en-US" sz="7067" b="1" dirty="0">
                <a:latin typeface="DM Sans" pitchFamily="2" charset="77"/>
              </a:rPr>
            </a:br>
            <a:r>
              <a:rPr lang="en-US" sz="3600" dirty="0">
                <a:latin typeface="Inter Light" panose="02000503000000020004" pitchFamily="2" charset="0"/>
                <a:ea typeface="Inter Light" panose="02000503000000020004" pitchFamily="2" charset="0"/>
              </a:rPr>
              <a:t>     	Andrew Greenslade : </a:t>
            </a:r>
            <a:r>
              <a:rPr lang="en-US" sz="3600" dirty="0">
                <a:latin typeface="Inter Light" panose="02000503000000020004" pitchFamily="2" charset="0"/>
                <a:ea typeface="Inter Light" panose="02000503000000020004" pitchFamily="2" charset="0"/>
                <a:hlinkClick r:id="rId3"/>
              </a:rPr>
              <a:t>https://www.linkedin.com/in/andrew-greenslade</a:t>
            </a:r>
            <a:br>
              <a:rPr lang="en-US" sz="3600" dirty="0">
                <a:latin typeface="Inter Light" panose="02000503000000020004" pitchFamily="2" charset="0"/>
                <a:ea typeface="Inter Light" panose="02000503000000020004" pitchFamily="2" charset="0"/>
              </a:rPr>
            </a:br>
            <a:r>
              <a:rPr lang="en-US" sz="3600" dirty="0">
                <a:latin typeface="Inter Light" panose="02000503000000020004" pitchFamily="2" charset="0"/>
                <a:ea typeface="Inter Light" panose="02000503000000020004" pitchFamily="2" charset="0"/>
              </a:rPr>
              <a:t>	</a:t>
            </a:r>
            <a:r>
              <a:rPr lang="en-US" sz="3600" dirty="0">
                <a:latin typeface="Inter Light" panose="02000503000000020004" pitchFamily="2" charset="0"/>
                <a:ea typeface="Inter Light" panose="02000503000000020004" pitchFamily="2" charset="0"/>
                <a:hlinkClick r:id="rId4"/>
              </a:rPr>
              <a:t>andrew@greensladegames.com</a:t>
            </a:r>
            <a:br>
              <a:rPr lang="en-US" sz="3600" dirty="0">
                <a:latin typeface="Inter Light" panose="02000503000000020004" pitchFamily="2" charset="0"/>
                <a:ea typeface="Inter Light" panose="02000503000000020004" pitchFamily="2" charset="0"/>
              </a:rPr>
            </a:br>
            <a:r>
              <a:rPr lang="en-US" sz="3600" dirty="0">
                <a:latin typeface="Inter Light" panose="02000503000000020004" pitchFamily="2" charset="0"/>
                <a:ea typeface="Inter Light" panose="02000503000000020004" pitchFamily="2" charset="0"/>
              </a:rPr>
              <a:t>	</a:t>
            </a:r>
            <a:r>
              <a:rPr lang="en-US" sz="3600" dirty="0" err="1">
                <a:latin typeface="Inter Light" panose="02000503000000020004" pitchFamily="2" charset="0"/>
                <a:ea typeface="Inter Light" panose="02000503000000020004" pitchFamily="2" charset="0"/>
              </a:rPr>
              <a:t>AndrewGreenslade</a:t>
            </a:r>
            <a:r>
              <a:rPr lang="en-US" sz="3600" dirty="0">
                <a:latin typeface="Inter Light" panose="02000503000000020004" pitchFamily="2" charset="0"/>
                <a:ea typeface="Inter Light" panose="02000503000000020004" pitchFamily="2" charset="0"/>
              </a:rPr>
              <a:t> : </a:t>
            </a:r>
            <a:r>
              <a:rPr lang="en-US" sz="3600" dirty="0">
                <a:latin typeface="Inter Light" panose="02000503000000020004" pitchFamily="2" charset="0"/>
                <a:ea typeface="Inter Light" panose="02000503000000020004" pitchFamily="2" charset="0"/>
                <a:hlinkClick r:id="rId5"/>
              </a:rPr>
              <a:t>https://github.com/AndrewGreenslade</a:t>
            </a:r>
            <a:r>
              <a:rPr lang="en-US" sz="3600" dirty="0">
                <a:latin typeface="Inter Light" panose="02000503000000020004" pitchFamily="2" charset="0"/>
                <a:ea typeface="Inter Light" panose="02000503000000020004" pitchFamily="2" charset="0"/>
              </a:rPr>
              <a:t>    </a:t>
            </a:r>
            <a:endParaRPr lang="en-US" sz="7067" b="1" dirty="0">
              <a:latin typeface="DM Sans" pitchFamily="2" charset="77"/>
            </a:endParaRPr>
          </a:p>
        </p:txBody>
      </p:sp>
      <p:sp>
        <p:nvSpPr>
          <p:cNvPr id="3" name="Subtitle 2">
            <a:extLst>
              <a:ext uri="{FF2B5EF4-FFF2-40B4-BE49-F238E27FC236}">
                <a16:creationId xmlns:a16="http://schemas.microsoft.com/office/drawing/2014/main" id="{2C815DF1-A91B-7A4D-9521-8E9BC8893E17}"/>
              </a:ext>
            </a:extLst>
          </p:cNvPr>
          <p:cNvSpPr>
            <a:spLocks noGrp="1"/>
          </p:cNvSpPr>
          <p:nvPr>
            <p:ph type="subTitle" idx="1"/>
          </p:nvPr>
        </p:nvSpPr>
        <p:spPr>
          <a:xfrm>
            <a:off x="2719704" y="5459497"/>
            <a:ext cx="12200984" cy="1434789"/>
          </a:xfrm>
        </p:spPr>
        <p:style>
          <a:lnRef idx="1">
            <a:schemeClr val="accent1"/>
          </a:lnRef>
          <a:fillRef idx="2">
            <a:schemeClr val="accent1"/>
          </a:fillRef>
          <a:effectRef idx="1">
            <a:schemeClr val="accent1"/>
          </a:effectRef>
          <a:fontRef idx="minor">
            <a:schemeClr val="dk1"/>
          </a:fontRef>
        </p:style>
        <p:txBody>
          <a:bodyPr>
            <a:normAutofit/>
          </a:bodyPr>
          <a:lstStyle/>
          <a:p>
            <a:pPr algn="l"/>
            <a:r>
              <a:rPr lang="en-US" sz="9600" dirty="0">
                <a:latin typeface="Inter Light" panose="02000503000000020004" pitchFamily="2" charset="0"/>
                <a:ea typeface="Inter Light" panose="02000503000000020004" pitchFamily="2" charset="0"/>
              </a:rPr>
              <a:t>1. Introduction: </a:t>
            </a:r>
          </a:p>
        </p:txBody>
      </p:sp>
      <p:sp>
        <p:nvSpPr>
          <p:cNvPr id="4" name="Subtitle 2">
            <a:extLst>
              <a:ext uri="{FF2B5EF4-FFF2-40B4-BE49-F238E27FC236}">
                <a16:creationId xmlns:a16="http://schemas.microsoft.com/office/drawing/2014/main" id="{14065FB0-AB35-1A1D-D6D7-BCCA1FF2F440}"/>
              </a:ext>
            </a:extLst>
          </p:cNvPr>
          <p:cNvSpPr txBox="1">
            <a:spLocks/>
          </p:cNvSpPr>
          <p:nvPr/>
        </p:nvSpPr>
        <p:spPr>
          <a:xfrm>
            <a:off x="2719703" y="6894286"/>
            <a:ext cx="12200984" cy="4441371"/>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dk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dk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dk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9pPr>
          </a:lstStyle>
          <a:p>
            <a:pPr algn="l"/>
            <a:endParaRPr lang="en-US" sz="3600" dirty="0">
              <a:latin typeface="Inter Light" panose="02000503000000020004" pitchFamily="2" charset="0"/>
              <a:ea typeface="Inter Light" panose="02000503000000020004" pitchFamily="2" charset="0"/>
            </a:endParaRPr>
          </a:p>
          <a:p>
            <a:pPr algn="l"/>
            <a:r>
              <a:rPr lang="en-US" sz="2800" dirty="0">
                <a:latin typeface="Inter Light" panose="02000503000000020004" pitchFamily="2" charset="0"/>
                <a:ea typeface="Inter Light" panose="02000503000000020004" pitchFamily="2" charset="0"/>
              </a:rPr>
              <a:t>Cryptocurrency and NFTs as a reward in games are both widely unexplored mechanisms up to this date. There has been a small investment from mainstream studios, e.g. Ubisoft with ‘Ubisoft quartz’, where you could unlock limited access NFTs that would reward the player with unique game items. This leaves an upcoming market for various ways to integrate these two technologies into the industry. I aim to implement a similar system into my game called </a:t>
            </a:r>
            <a:r>
              <a:rPr lang="en-US" sz="2800" dirty="0" err="1">
                <a:latin typeface="Inter Light" panose="02000503000000020004" pitchFamily="2" charset="0"/>
                <a:ea typeface="Inter Light" panose="02000503000000020004" pitchFamily="2" charset="0"/>
              </a:rPr>
              <a:t>Cavebound</a:t>
            </a:r>
            <a:r>
              <a:rPr lang="en-US" sz="2800" dirty="0">
                <a:latin typeface="Inter Light" panose="02000503000000020004" pitchFamily="2" charset="0"/>
                <a:ea typeface="Inter Light" panose="02000503000000020004" pitchFamily="2" charset="0"/>
              </a:rPr>
              <a:t>, which is a procedurally generated 2D mining game built from the ground up around this system. </a:t>
            </a:r>
          </a:p>
          <a:p>
            <a:pPr algn="l"/>
            <a:endParaRPr lang="en-US" sz="2800" dirty="0">
              <a:latin typeface="Inter Light" panose="02000503000000020004" pitchFamily="2" charset="0"/>
              <a:ea typeface="Inter Light" panose="02000503000000020004" pitchFamily="2" charset="0"/>
            </a:endParaRPr>
          </a:p>
        </p:txBody>
      </p:sp>
      <p:sp>
        <p:nvSpPr>
          <p:cNvPr id="5" name="Subtitle 2">
            <a:extLst>
              <a:ext uri="{FF2B5EF4-FFF2-40B4-BE49-F238E27FC236}">
                <a16:creationId xmlns:a16="http://schemas.microsoft.com/office/drawing/2014/main" id="{1B5D8E5D-4F39-A923-66AA-70E900D069CF}"/>
              </a:ext>
            </a:extLst>
          </p:cNvPr>
          <p:cNvSpPr txBox="1">
            <a:spLocks/>
          </p:cNvSpPr>
          <p:nvPr/>
        </p:nvSpPr>
        <p:spPr>
          <a:xfrm>
            <a:off x="16573590" y="5459497"/>
            <a:ext cx="12200984" cy="1434789"/>
          </a:xfrm>
          <a:prstGeom prst="rect">
            <a:avLst/>
          </a:prstGeom>
        </p:spPr>
        <p:style>
          <a:lnRef idx="1">
            <a:schemeClr val="accent1"/>
          </a:lnRef>
          <a:fillRef idx="2">
            <a:schemeClr val="accent1"/>
          </a:fillRef>
          <a:effectRef idx="1">
            <a:schemeClr val="accent1"/>
          </a:effectRef>
          <a:fontRef idx="minor">
            <a:schemeClr val="dk1"/>
          </a:fontRef>
        </p:style>
        <p:txBody>
          <a:bodyPr vert="horz" lIns="91440" tIns="45720" rIns="91440" bIns="45720" rtlCol="0">
            <a:norm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dk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dk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dk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9pPr>
          </a:lstStyle>
          <a:p>
            <a:pPr algn="l"/>
            <a:r>
              <a:rPr lang="en-US" sz="9600" dirty="0">
                <a:latin typeface="Inter Light" panose="02000503000000020004" pitchFamily="2" charset="0"/>
                <a:ea typeface="Inter Light" panose="02000503000000020004" pitchFamily="2" charset="0"/>
              </a:rPr>
              <a:t>2. Project objective</a:t>
            </a:r>
          </a:p>
        </p:txBody>
      </p:sp>
      <p:sp>
        <p:nvSpPr>
          <p:cNvPr id="6" name="Subtitle 2">
            <a:extLst>
              <a:ext uri="{FF2B5EF4-FFF2-40B4-BE49-F238E27FC236}">
                <a16:creationId xmlns:a16="http://schemas.microsoft.com/office/drawing/2014/main" id="{710C8905-3464-AE4B-9B49-053B605D45AB}"/>
              </a:ext>
            </a:extLst>
          </p:cNvPr>
          <p:cNvSpPr txBox="1">
            <a:spLocks/>
          </p:cNvSpPr>
          <p:nvPr/>
        </p:nvSpPr>
        <p:spPr>
          <a:xfrm>
            <a:off x="16573589" y="6894286"/>
            <a:ext cx="12200984" cy="4441371"/>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dk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dk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dk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9pPr>
          </a:lstStyle>
          <a:p>
            <a:pPr algn="l"/>
            <a:endParaRPr lang="en-US" sz="3600" dirty="0">
              <a:latin typeface="Inter Light" panose="02000503000000020004" pitchFamily="2" charset="0"/>
              <a:ea typeface="Inter Light" panose="02000503000000020004" pitchFamily="2" charset="0"/>
            </a:endParaRPr>
          </a:p>
          <a:p>
            <a:pPr algn="l"/>
            <a:r>
              <a:rPr lang="en-US" sz="2800" dirty="0">
                <a:latin typeface="Inter Light" panose="02000503000000020004" pitchFamily="2" charset="0"/>
                <a:ea typeface="Inter Light" panose="02000503000000020004" pitchFamily="2" charset="0"/>
              </a:rPr>
              <a:t>With this project, I aim to look at different ways of integrating NFT and cryptocurrency technologies into games and choose to integrate one method into this project that I have designed to be fun and rewarding for its players. I also aim to look at different tools and techniques </a:t>
            </a:r>
            <a:r>
              <a:rPr lang="en-GB" sz="2800" dirty="0">
                <a:latin typeface="Inter Light" panose="02000503000000020004" pitchFamily="2" charset="0"/>
                <a:ea typeface="Inter Light" panose="02000503000000020004" pitchFamily="2" charset="0"/>
              </a:rPr>
              <a:t>I have never used before to make this game, so it is a learning experience throughout</a:t>
            </a:r>
            <a:r>
              <a:rPr lang="en-US" sz="2800" dirty="0">
                <a:latin typeface="Inter Light" panose="02000503000000020004" pitchFamily="2" charset="0"/>
                <a:ea typeface="Inter Light" panose="02000503000000020004" pitchFamily="2" charset="0"/>
              </a:rPr>
              <a:t> the whole process. These include random world generation, pathfinding with destructible terrains, AI pathfinding, using gizmos for debugging and testing, etc.</a:t>
            </a:r>
          </a:p>
          <a:p>
            <a:pPr algn="l"/>
            <a:endParaRPr lang="en-US" sz="2800" dirty="0">
              <a:latin typeface="Inter Light" panose="02000503000000020004" pitchFamily="2" charset="0"/>
              <a:ea typeface="Inter Light" panose="02000503000000020004" pitchFamily="2" charset="0"/>
            </a:endParaRPr>
          </a:p>
          <a:p>
            <a:pPr algn="l"/>
            <a:endParaRPr lang="en-US" sz="2800" dirty="0">
              <a:latin typeface="Inter Light" panose="02000503000000020004" pitchFamily="2" charset="0"/>
              <a:ea typeface="Inter Light" panose="02000503000000020004" pitchFamily="2" charset="0"/>
            </a:endParaRPr>
          </a:p>
        </p:txBody>
      </p:sp>
      <p:sp>
        <p:nvSpPr>
          <p:cNvPr id="7" name="Subtitle 2">
            <a:extLst>
              <a:ext uri="{FF2B5EF4-FFF2-40B4-BE49-F238E27FC236}">
                <a16:creationId xmlns:a16="http://schemas.microsoft.com/office/drawing/2014/main" id="{16592F12-ED24-7C1E-5B6F-8A3307128BA1}"/>
              </a:ext>
            </a:extLst>
          </p:cNvPr>
          <p:cNvSpPr txBox="1">
            <a:spLocks/>
          </p:cNvSpPr>
          <p:nvPr/>
        </p:nvSpPr>
        <p:spPr>
          <a:xfrm>
            <a:off x="2719706" y="13348012"/>
            <a:ext cx="12200984" cy="1434789"/>
          </a:xfrm>
          <a:prstGeom prst="rect">
            <a:avLst/>
          </a:prstGeom>
        </p:spPr>
        <p:style>
          <a:lnRef idx="1">
            <a:schemeClr val="accent1"/>
          </a:lnRef>
          <a:fillRef idx="2">
            <a:schemeClr val="accent1"/>
          </a:fillRef>
          <a:effectRef idx="1">
            <a:schemeClr val="accent1"/>
          </a:effectRef>
          <a:fontRef idx="minor">
            <a:schemeClr val="dk1"/>
          </a:fontRef>
        </p:style>
        <p:txBody>
          <a:bodyPr vert="horz" lIns="91440" tIns="45720" rIns="91440" bIns="45720" rtlCol="0">
            <a:norm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dk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dk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dk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9pPr>
          </a:lstStyle>
          <a:p>
            <a:pPr algn="l"/>
            <a:r>
              <a:rPr lang="en-US" sz="9600" dirty="0">
                <a:latin typeface="Inter Light" panose="02000503000000020004" pitchFamily="2" charset="0"/>
                <a:ea typeface="Inter Light" panose="02000503000000020004" pitchFamily="2" charset="0"/>
              </a:rPr>
              <a:t>3. Technologies used</a:t>
            </a:r>
          </a:p>
        </p:txBody>
      </p:sp>
      <p:sp>
        <p:nvSpPr>
          <p:cNvPr id="8" name="Subtitle 2">
            <a:extLst>
              <a:ext uri="{FF2B5EF4-FFF2-40B4-BE49-F238E27FC236}">
                <a16:creationId xmlns:a16="http://schemas.microsoft.com/office/drawing/2014/main" id="{077533D9-7FE0-4FFF-F5BD-54267BADD52D}"/>
              </a:ext>
            </a:extLst>
          </p:cNvPr>
          <p:cNvSpPr txBox="1">
            <a:spLocks/>
          </p:cNvSpPr>
          <p:nvPr/>
        </p:nvSpPr>
        <p:spPr>
          <a:xfrm>
            <a:off x="2719705" y="14782801"/>
            <a:ext cx="12200984" cy="4441371"/>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dk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dk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dk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9pPr>
          </a:lstStyle>
          <a:p>
            <a:pPr algn="l"/>
            <a:endParaRPr lang="en-US" sz="3600" dirty="0">
              <a:latin typeface="Inter Light" panose="02000503000000020004" pitchFamily="2" charset="0"/>
              <a:ea typeface="Inter Light" panose="02000503000000020004" pitchFamily="2" charset="0"/>
            </a:endParaRPr>
          </a:p>
          <a:p>
            <a:pPr algn="l"/>
            <a:endParaRPr lang="en-US" sz="2800" dirty="0">
              <a:latin typeface="Inter Light" panose="02000503000000020004" pitchFamily="2" charset="0"/>
              <a:ea typeface="Inter Light" panose="02000503000000020004" pitchFamily="2" charset="0"/>
            </a:endParaRPr>
          </a:p>
          <a:p>
            <a:pPr algn="l"/>
            <a:endParaRPr lang="en-US" sz="2800" dirty="0">
              <a:latin typeface="Inter Light" panose="02000503000000020004" pitchFamily="2" charset="0"/>
              <a:ea typeface="Inter Light" panose="02000503000000020004" pitchFamily="2" charset="0"/>
            </a:endParaRPr>
          </a:p>
        </p:txBody>
      </p:sp>
      <p:pic>
        <p:nvPicPr>
          <p:cNvPr id="14" name="Picture 13" descr="Logo&#10;&#10;Description automatically generated with medium confidence">
            <a:extLst>
              <a:ext uri="{FF2B5EF4-FFF2-40B4-BE49-F238E27FC236}">
                <a16:creationId xmlns:a16="http://schemas.microsoft.com/office/drawing/2014/main" id="{6D19A59A-8267-D18A-862C-C2F293FB8B41}"/>
              </a:ext>
            </a:extLst>
          </p:cNvPr>
          <p:cNvPicPr>
            <a:picLocks noChangeAspect="1"/>
          </p:cNvPicPr>
          <p:nvPr/>
        </p:nvPicPr>
        <p:blipFill>
          <a:blip r:embed="rId6"/>
          <a:stretch>
            <a:fillRect/>
          </a:stretch>
        </p:blipFill>
        <p:spPr>
          <a:xfrm>
            <a:off x="4113495" y="15318896"/>
            <a:ext cx="3633223" cy="1228346"/>
          </a:xfrm>
          <a:prstGeom prst="rect">
            <a:avLst/>
          </a:prstGeom>
        </p:spPr>
      </p:pic>
      <p:sp>
        <p:nvSpPr>
          <p:cNvPr id="15" name="AutoShape 2" descr="Enjin Logo ">
            <a:extLst>
              <a:ext uri="{FF2B5EF4-FFF2-40B4-BE49-F238E27FC236}">
                <a16:creationId xmlns:a16="http://schemas.microsoft.com/office/drawing/2014/main" id="{E1B5BE0E-A871-74CF-C0FD-2AFF96692182}"/>
              </a:ext>
            </a:extLst>
          </p:cNvPr>
          <p:cNvSpPr>
            <a:spLocks noChangeAspect="1" noChangeArrowheads="1"/>
          </p:cNvSpPr>
          <p:nvPr/>
        </p:nvSpPr>
        <p:spPr bwMode="auto">
          <a:xfrm>
            <a:off x="14984413" y="212677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7" name="Picture 16" descr="Icon&#10;&#10;Description automatically generated">
            <a:extLst>
              <a:ext uri="{FF2B5EF4-FFF2-40B4-BE49-F238E27FC236}">
                <a16:creationId xmlns:a16="http://schemas.microsoft.com/office/drawing/2014/main" id="{1E1EA5B0-E7CB-B418-7253-BC29E4929C62}"/>
              </a:ext>
            </a:extLst>
          </p:cNvPr>
          <p:cNvPicPr>
            <a:picLocks noChangeAspect="1"/>
          </p:cNvPicPr>
          <p:nvPr/>
        </p:nvPicPr>
        <p:blipFill>
          <a:blip r:embed="rId7"/>
          <a:stretch>
            <a:fillRect/>
          </a:stretch>
        </p:blipFill>
        <p:spPr>
          <a:xfrm>
            <a:off x="9613900" y="15298348"/>
            <a:ext cx="4051300" cy="1223493"/>
          </a:xfrm>
          <a:prstGeom prst="rect">
            <a:avLst/>
          </a:prstGeom>
        </p:spPr>
      </p:pic>
      <p:pic>
        <p:nvPicPr>
          <p:cNvPr id="1030" name="Picture 6">
            <a:extLst>
              <a:ext uri="{FF2B5EF4-FFF2-40B4-BE49-F238E27FC236}">
                <a16:creationId xmlns:a16="http://schemas.microsoft.com/office/drawing/2014/main" id="{3DA8976F-940D-F7E7-CFDB-8EC63086235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10928" y="16501886"/>
            <a:ext cx="2957194" cy="295719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ntroduction - Fish-Net: Networking Evolved">
            <a:extLst>
              <a:ext uri="{FF2B5EF4-FFF2-40B4-BE49-F238E27FC236}">
                <a16:creationId xmlns:a16="http://schemas.microsoft.com/office/drawing/2014/main" id="{C328BFAA-156A-C961-8AFB-8DE084D0605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201150" y="16785772"/>
            <a:ext cx="2438400" cy="24384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24C997A6-10E6-EA88-D409-BD877A4C5150}"/>
              </a:ext>
            </a:extLst>
          </p:cNvPr>
          <p:cNvPicPr>
            <a:picLocks noChangeAspect="1"/>
          </p:cNvPicPr>
          <p:nvPr/>
        </p:nvPicPr>
        <p:blipFill>
          <a:blip r:embed="rId10"/>
          <a:stretch>
            <a:fillRect/>
          </a:stretch>
        </p:blipFill>
        <p:spPr>
          <a:xfrm>
            <a:off x="4865004" y="2077999"/>
            <a:ext cx="903360" cy="903360"/>
          </a:xfrm>
          <a:prstGeom prst="rect">
            <a:avLst/>
          </a:prstGeom>
        </p:spPr>
      </p:pic>
      <p:pic>
        <p:nvPicPr>
          <p:cNvPr id="10" name="Picture 9">
            <a:extLst>
              <a:ext uri="{FF2B5EF4-FFF2-40B4-BE49-F238E27FC236}">
                <a16:creationId xmlns:a16="http://schemas.microsoft.com/office/drawing/2014/main" id="{4C2DA82E-04B8-2AEF-8EBE-B5C7DC6C732C}"/>
              </a:ext>
            </a:extLst>
          </p:cNvPr>
          <p:cNvPicPr>
            <a:picLocks noChangeAspect="1"/>
          </p:cNvPicPr>
          <p:nvPr/>
        </p:nvPicPr>
        <p:blipFill>
          <a:blip r:embed="rId11"/>
          <a:stretch>
            <a:fillRect/>
          </a:stretch>
        </p:blipFill>
        <p:spPr>
          <a:xfrm>
            <a:off x="4892970" y="2914399"/>
            <a:ext cx="847430" cy="847430"/>
          </a:xfrm>
          <a:prstGeom prst="rect">
            <a:avLst/>
          </a:prstGeom>
        </p:spPr>
      </p:pic>
      <p:pic>
        <p:nvPicPr>
          <p:cNvPr id="11" name="Picture 10">
            <a:extLst>
              <a:ext uri="{FF2B5EF4-FFF2-40B4-BE49-F238E27FC236}">
                <a16:creationId xmlns:a16="http://schemas.microsoft.com/office/drawing/2014/main" id="{2EA7DDEF-79D0-0753-0783-64D534BDB918}"/>
              </a:ext>
            </a:extLst>
          </p:cNvPr>
          <p:cNvPicPr>
            <a:picLocks noChangeAspect="1"/>
          </p:cNvPicPr>
          <p:nvPr/>
        </p:nvPicPr>
        <p:blipFill>
          <a:blip r:embed="rId12"/>
          <a:stretch>
            <a:fillRect/>
          </a:stretch>
        </p:blipFill>
        <p:spPr>
          <a:xfrm>
            <a:off x="4955899" y="3761829"/>
            <a:ext cx="784501" cy="784501"/>
          </a:xfrm>
          <a:prstGeom prst="rect">
            <a:avLst/>
          </a:prstGeom>
        </p:spPr>
      </p:pic>
      <p:sp>
        <p:nvSpPr>
          <p:cNvPr id="12" name="Subtitle 2">
            <a:extLst>
              <a:ext uri="{FF2B5EF4-FFF2-40B4-BE49-F238E27FC236}">
                <a16:creationId xmlns:a16="http://schemas.microsoft.com/office/drawing/2014/main" id="{7467BF9F-8FEF-6C70-35DD-15BB353D098B}"/>
              </a:ext>
            </a:extLst>
          </p:cNvPr>
          <p:cNvSpPr txBox="1">
            <a:spLocks/>
          </p:cNvSpPr>
          <p:nvPr/>
        </p:nvSpPr>
        <p:spPr>
          <a:xfrm>
            <a:off x="16573591" y="13348012"/>
            <a:ext cx="12200984" cy="1434789"/>
          </a:xfrm>
          <a:prstGeom prst="rect">
            <a:avLst/>
          </a:prstGeom>
        </p:spPr>
        <p:style>
          <a:lnRef idx="1">
            <a:schemeClr val="accent1"/>
          </a:lnRef>
          <a:fillRef idx="2">
            <a:schemeClr val="accent1"/>
          </a:fillRef>
          <a:effectRef idx="1">
            <a:schemeClr val="accent1"/>
          </a:effectRef>
          <a:fontRef idx="minor">
            <a:schemeClr val="dk1"/>
          </a:fontRef>
        </p:style>
        <p:txBody>
          <a:bodyPr vert="horz" lIns="91440" tIns="45720" rIns="91440" bIns="45720" rtlCol="0">
            <a:normAutofit fontScale="85000" lnSpcReduction="10000"/>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dk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dk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dk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9pPr>
          </a:lstStyle>
          <a:p>
            <a:pPr algn="l"/>
            <a:r>
              <a:rPr lang="en-US" sz="9600" dirty="0">
                <a:latin typeface="Inter Light" panose="02000503000000020004" pitchFamily="2" charset="0"/>
                <a:ea typeface="Inter Light" panose="02000503000000020004" pitchFamily="2" charset="0"/>
              </a:rPr>
              <a:t>4. Cryptocurrency Explained</a:t>
            </a:r>
          </a:p>
        </p:txBody>
      </p:sp>
      <p:sp>
        <p:nvSpPr>
          <p:cNvPr id="13" name="Subtitle 2">
            <a:extLst>
              <a:ext uri="{FF2B5EF4-FFF2-40B4-BE49-F238E27FC236}">
                <a16:creationId xmlns:a16="http://schemas.microsoft.com/office/drawing/2014/main" id="{BEE09685-964F-66D7-F948-1C40F9040C84}"/>
              </a:ext>
            </a:extLst>
          </p:cNvPr>
          <p:cNvSpPr txBox="1">
            <a:spLocks/>
          </p:cNvSpPr>
          <p:nvPr/>
        </p:nvSpPr>
        <p:spPr>
          <a:xfrm>
            <a:off x="16573591" y="14782801"/>
            <a:ext cx="12200984" cy="4441371"/>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lnSpcReduction="10000"/>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dk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dk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dk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9pPr>
          </a:lstStyle>
          <a:p>
            <a:pPr algn="l"/>
            <a:endParaRPr lang="en-US" sz="3600" dirty="0">
              <a:latin typeface="Inter Light" panose="02000503000000020004" pitchFamily="2" charset="0"/>
              <a:ea typeface="Inter Light" panose="02000503000000020004" pitchFamily="2" charset="0"/>
            </a:endParaRPr>
          </a:p>
          <a:p>
            <a:pPr algn="l"/>
            <a:r>
              <a:rPr lang="en-US" sz="2800" dirty="0">
                <a:latin typeface="Inter Light" panose="02000503000000020004" pitchFamily="2" charset="0"/>
                <a:ea typeface="Inter Light" panose="02000503000000020004" pitchFamily="2" charset="0"/>
              </a:rPr>
              <a:t>Cryptocurrency is built upon a framework known as </a:t>
            </a:r>
            <a:r>
              <a:rPr lang="en-US" sz="2800" b="1" dirty="0">
                <a:latin typeface="Inter Light" panose="02000503000000020004" pitchFamily="2" charset="0"/>
                <a:ea typeface="Inter Light" panose="02000503000000020004" pitchFamily="2" charset="0"/>
              </a:rPr>
              <a:t>”</a:t>
            </a:r>
            <a:r>
              <a:rPr lang="en-US" sz="2800" b="1" u="sng" dirty="0">
                <a:latin typeface="Inter Light" panose="02000503000000020004" pitchFamily="2" charset="0"/>
                <a:ea typeface="Inter Light" panose="02000503000000020004" pitchFamily="2" charset="0"/>
              </a:rPr>
              <a:t>blockchain</a:t>
            </a:r>
            <a:r>
              <a:rPr lang="en-US" sz="2800" dirty="0">
                <a:latin typeface="Inter Light" panose="02000503000000020004" pitchFamily="2" charset="0"/>
                <a:ea typeface="Inter Light" panose="02000503000000020004" pitchFamily="2" charset="0"/>
              </a:rPr>
              <a:t>”, which is a distributed digital database for storing information which, in this case, it stores transaction information from one wallet address to another. This means it doesn’t depend on a third party to secure these records, as they can all be checked from one distribution to another. These transactions are stored in blocks distributed one after another, hence the name </a:t>
            </a:r>
            <a:r>
              <a:rPr lang="en-US" sz="2800" b="1" dirty="0">
                <a:latin typeface="Inter Light" panose="02000503000000020004" pitchFamily="2" charset="0"/>
                <a:ea typeface="Inter Light" panose="02000503000000020004" pitchFamily="2" charset="0"/>
              </a:rPr>
              <a:t>”</a:t>
            </a:r>
            <a:r>
              <a:rPr lang="en-US" sz="2800" b="1" u="sng" dirty="0">
                <a:latin typeface="Inter Light" panose="02000503000000020004" pitchFamily="2" charset="0"/>
                <a:ea typeface="Inter Light" panose="02000503000000020004" pitchFamily="2" charset="0"/>
              </a:rPr>
              <a:t>blockchain</a:t>
            </a:r>
            <a:r>
              <a:rPr lang="en-US" sz="2800" dirty="0">
                <a:latin typeface="Inter Light" panose="02000503000000020004" pitchFamily="2" charset="0"/>
                <a:ea typeface="Inter Light" panose="02000503000000020004" pitchFamily="2" charset="0"/>
              </a:rPr>
              <a:t>”.</a:t>
            </a:r>
          </a:p>
          <a:p>
            <a:pPr algn="l"/>
            <a:r>
              <a:rPr lang="en-US" sz="2800" dirty="0">
                <a:latin typeface="Inter Light" panose="02000503000000020004" pitchFamily="2" charset="0"/>
                <a:ea typeface="Inter Light" panose="02000503000000020004" pitchFamily="2" charset="0"/>
              </a:rPr>
              <a:t>This type of system can be used in games as a literal currency inside a game to purchase content, such as armour, weapons, powerups, abilities, skins, etc. </a:t>
            </a:r>
          </a:p>
        </p:txBody>
      </p:sp>
      <p:sp>
        <p:nvSpPr>
          <p:cNvPr id="19" name="Subtitle 2">
            <a:extLst>
              <a:ext uri="{FF2B5EF4-FFF2-40B4-BE49-F238E27FC236}">
                <a16:creationId xmlns:a16="http://schemas.microsoft.com/office/drawing/2014/main" id="{2AC71C45-24F6-05E7-FCA9-58CF80C1E1C8}"/>
              </a:ext>
            </a:extLst>
          </p:cNvPr>
          <p:cNvSpPr txBox="1">
            <a:spLocks/>
          </p:cNvSpPr>
          <p:nvPr/>
        </p:nvSpPr>
        <p:spPr>
          <a:xfrm>
            <a:off x="16573591" y="21566477"/>
            <a:ext cx="12200984" cy="1434789"/>
          </a:xfrm>
          <a:prstGeom prst="rect">
            <a:avLst/>
          </a:prstGeom>
        </p:spPr>
        <p:style>
          <a:lnRef idx="1">
            <a:schemeClr val="accent1"/>
          </a:lnRef>
          <a:fillRef idx="2">
            <a:schemeClr val="accent1"/>
          </a:fillRef>
          <a:effectRef idx="1">
            <a:schemeClr val="accent1"/>
          </a:effectRef>
          <a:fontRef idx="minor">
            <a:schemeClr val="dk1"/>
          </a:fontRef>
        </p:style>
        <p:txBody>
          <a:bodyPr vert="horz" lIns="91440" tIns="45720" rIns="91440" bIns="45720" rtlCol="0">
            <a:norm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dk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dk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dk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9pPr>
          </a:lstStyle>
          <a:p>
            <a:pPr algn="l"/>
            <a:r>
              <a:rPr lang="en-US" sz="9600" dirty="0">
                <a:latin typeface="Inter Light" panose="02000503000000020004" pitchFamily="2" charset="0"/>
                <a:ea typeface="Inter Light" panose="02000503000000020004" pitchFamily="2" charset="0"/>
              </a:rPr>
              <a:t>6. References</a:t>
            </a:r>
          </a:p>
        </p:txBody>
      </p:sp>
      <p:sp>
        <p:nvSpPr>
          <p:cNvPr id="20" name="Subtitle 2">
            <a:extLst>
              <a:ext uri="{FF2B5EF4-FFF2-40B4-BE49-F238E27FC236}">
                <a16:creationId xmlns:a16="http://schemas.microsoft.com/office/drawing/2014/main" id="{5D1D003F-CBAC-D917-22B6-245C852FC6C1}"/>
              </a:ext>
            </a:extLst>
          </p:cNvPr>
          <p:cNvSpPr txBox="1">
            <a:spLocks/>
          </p:cNvSpPr>
          <p:nvPr/>
        </p:nvSpPr>
        <p:spPr>
          <a:xfrm>
            <a:off x="16573591" y="23001266"/>
            <a:ext cx="12200984" cy="4441371"/>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dk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dk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dk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9pPr>
          </a:lstStyle>
          <a:p>
            <a:pPr algn="l"/>
            <a:r>
              <a:rPr lang="en-GB" sz="3600" dirty="0">
                <a:solidFill>
                  <a:schemeClr val="accent1"/>
                </a:solidFill>
                <a:latin typeface="Inter Light" panose="02000503000000020004" pitchFamily="2" charset="0"/>
                <a:ea typeface="Inter Light" panose="02000503000000020004" pitchFamily="2" charset="0"/>
              </a:rPr>
              <a:t>Block 4:  </a:t>
            </a:r>
            <a:r>
              <a:rPr lang="en-GB" sz="2800" dirty="0">
                <a:latin typeface="Inter Light" panose="02000503000000020004" pitchFamily="2" charset="0"/>
                <a:ea typeface="Inter Light" panose="02000503000000020004" pitchFamily="2" charset="0"/>
              </a:rPr>
              <a:t>Hayes, A. (2022) Blockchain facts: What is it, how it works, and how it can be used, Investopedia. Investopedia. Available at: https://www.investopedia.com/terms/b/blockchain.asp (Accessed: April 17, 2023).</a:t>
            </a:r>
          </a:p>
          <a:p>
            <a:pPr algn="l"/>
            <a:r>
              <a:rPr lang="en-GB" sz="3600" dirty="0">
                <a:solidFill>
                  <a:schemeClr val="accent1"/>
                </a:solidFill>
                <a:latin typeface="Inter Light" panose="02000503000000020004" pitchFamily="2" charset="0"/>
                <a:ea typeface="Inter Light" panose="02000503000000020004" pitchFamily="2" charset="0"/>
              </a:rPr>
              <a:t>Block 5:  </a:t>
            </a:r>
            <a:r>
              <a:rPr lang="en-GB" sz="2800" dirty="0">
                <a:latin typeface="Inter Light" panose="02000503000000020004" pitchFamily="2" charset="0"/>
                <a:ea typeface="Inter Light" panose="02000503000000020004" pitchFamily="2" charset="0"/>
              </a:rPr>
              <a:t>Conti, R. (2023) What is an NFT? non-fungible tokens explained, Forbes. Forbes Magazine. Available at: https://www.forbes.com/advisor/investing/cryptocurrency/nft-non-fungible-token/#:~:text=NFT%20stands%20for%20non%2Dfungible,or%20exchanged%20for%20one%20another. (Accessed: April 17, 2023). </a:t>
            </a:r>
            <a:endParaRPr lang="en-US" sz="3600" dirty="0">
              <a:latin typeface="Inter Light" panose="02000503000000020004" pitchFamily="2" charset="0"/>
              <a:ea typeface="Inter Light" panose="02000503000000020004" pitchFamily="2" charset="0"/>
            </a:endParaRPr>
          </a:p>
        </p:txBody>
      </p:sp>
      <p:sp>
        <p:nvSpPr>
          <p:cNvPr id="21" name="Subtitle 2">
            <a:extLst>
              <a:ext uri="{FF2B5EF4-FFF2-40B4-BE49-F238E27FC236}">
                <a16:creationId xmlns:a16="http://schemas.microsoft.com/office/drawing/2014/main" id="{347BA4D3-F309-F954-BE15-39EAABCB70FE}"/>
              </a:ext>
            </a:extLst>
          </p:cNvPr>
          <p:cNvSpPr txBox="1">
            <a:spLocks/>
          </p:cNvSpPr>
          <p:nvPr/>
        </p:nvSpPr>
        <p:spPr>
          <a:xfrm>
            <a:off x="2783429" y="21572539"/>
            <a:ext cx="12200984" cy="1434789"/>
          </a:xfrm>
          <a:prstGeom prst="rect">
            <a:avLst/>
          </a:prstGeom>
        </p:spPr>
        <p:style>
          <a:lnRef idx="1">
            <a:schemeClr val="accent1"/>
          </a:lnRef>
          <a:fillRef idx="2">
            <a:schemeClr val="accent1"/>
          </a:fillRef>
          <a:effectRef idx="1">
            <a:schemeClr val="accent1"/>
          </a:effectRef>
          <a:fontRef idx="minor">
            <a:schemeClr val="dk1"/>
          </a:fontRef>
        </p:style>
        <p:txBody>
          <a:bodyPr vert="horz" lIns="91440" tIns="45720" rIns="91440" bIns="45720" rtlCol="0">
            <a:norm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dk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dk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dk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9pPr>
          </a:lstStyle>
          <a:p>
            <a:pPr algn="l"/>
            <a:r>
              <a:rPr lang="en-US" sz="9600" dirty="0">
                <a:latin typeface="Inter Light" panose="02000503000000020004" pitchFamily="2" charset="0"/>
                <a:ea typeface="Inter Light" panose="02000503000000020004" pitchFamily="2" charset="0"/>
              </a:rPr>
              <a:t>5. NFTs explained</a:t>
            </a:r>
          </a:p>
        </p:txBody>
      </p:sp>
      <p:sp>
        <p:nvSpPr>
          <p:cNvPr id="22" name="Subtitle 2">
            <a:extLst>
              <a:ext uri="{FF2B5EF4-FFF2-40B4-BE49-F238E27FC236}">
                <a16:creationId xmlns:a16="http://schemas.microsoft.com/office/drawing/2014/main" id="{3059625B-F0F6-27A9-D9F6-871E16596C8F}"/>
              </a:ext>
            </a:extLst>
          </p:cNvPr>
          <p:cNvSpPr txBox="1">
            <a:spLocks/>
          </p:cNvSpPr>
          <p:nvPr/>
        </p:nvSpPr>
        <p:spPr>
          <a:xfrm>
            <a:off x="2783429" y="23007328"/>
            <a:ext cx="12200984" cy="4441371"/>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fontScale="92500" lnSpcReduction="10000"/>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dk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dk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dk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dk1"/>
                </a:solidFill>
                <a:latin typeface="+mn-lt"/>
                <a:ea typeface="+mn-ea"/>
                <a:cs typeface="+mn-cs"/>
              </a:defRPr>
            </a:lvl9pPr>
          </a:lstStyle>
          <a:p>
            <a:pPr algn="l"/>
            <a:endParaRPr lang="en-US" sz="3600" dirty="0">
              <a:latin typeface="Inter Light" panose="02000503000000020004" pitchFamily="2" charset="0"/>
              <a:ea typeface="Inter Light" panose="02000503000000020004" pitchFamily="2" charset="0"/>
            </a:endParaRPr>
          </a:p>
          <a:p>
            <a:pPr algn="l"/>
            <a:r>
              <a:rPr lang="en-US" sz="2800" dirty="0">
                <a:latin typeface="Inter Light" panose="02000503000000020004" pitchFamily="2" charset="0"/>
                <a:ea typeface="Inter Light" panose="02000503000000020004" pitchFamily="2" charset="0"/>
              </a:rPr>
              <a:t>NFTs, also known as  </a:t>
            </a:r>
            <a:r>
              <a:rPr lang="en-US" sz="2800" b="1" dirty="0">
                <a:latin typeface="Inter Light" panose="02000503000000020004" pitchFamily="2" charset="0"/>
                <a:ea typeface="Inter Light" panose="02000503000000020004" pitchFamily="2" charset="0"/>
              </a:rPr>
              <a:t>”</a:t>
            </a:r>
            <a:r>
              <a:rPr lang="en-US" sz="2800" b="1" u="sng" dirty="0">
                <a:latin typeface="Inter Light" panose="02000503000000020004" pitchFamily="2" charset="0"/>
                <a:ea typeface="Inter Light" panose="02000503000000020004" pitchFamily="2" charset="0"/>
              </a:rPr>
              <a:t>Non-Fungible tokens</a:t>
            </a:r>
            <a:r>
              <a:rPr lang="en-US" sz="2800" dirty="0">
                <a:latin typeface="Inter Light" panose="02000503000000020004" pitchFamily="2" charset="0"/>
                <a:ea typeface="Inter Light" panose="02000503000000020004" pitchFamily="2" charset="0"/>
              </a:rPr>
              <a:t>“, are built upon the same framework as cryptocurrency known as </a:t>
            </a:r>
            <a:r>
              <a:rPr lang="en-US" sz="2800" b="1" dirty="0">
                <a:latin typeface="Inter Light" panose="02000503000000020004" pitchFamily="2" charset="0"/>
                <a:ea typeface="Inter Light" panose="02000503000000020004" pitchFamily="2" charset="0"/>
              </a:rPr>
              <a:t>”</a:t>
            </a:r>
            <a:r>
              <a:rPr lang="en-US" sz="2800" b="1" u="sng" dirty="0">
                <a:latin typeface="Inter Light" panose="02000503000000020004" pitchFamily="2" charset="0"/>
                <a:ea typeface="Inter Light" panose="02000503000000020004" pitchFamily="2" charset="0"/>
              </a:rPr>
              <a:t>blockchain</a:t>
            </a:r>
            <a:r>
              <a:rPr lang="en-US" sz="2800" dirty="0">
                <a:latin typeface="Inter Light" panose="02000503000000020004" pitchFamily="2" charset="0"/>
                <a:ea typeface="Inter Light" panose="02000503000000020004" pitchFamily="2" charset="0"/>
              </a:rPr>
              <a:t>” but NFTs are different as cryptocurrency is Fungible which means it can be traded or exchanged for one another as NFTs can’t be. Each NFT has a digital signature/footprint, which shows what wallet it belongs to. This has many uses, from once-off art pieces to limited-run prints of digital music, etc.</a:t>
            </a:r>
          </a:p>
          <a:p>
            <a:pPr algn="l"/>
            <a:r>
              <a:rPr lang="en-US" sz="2800" dirty="0">
                <a:latin typeface="Inter Light" panose="02000503000000020004" pitchFamily="2" charset="0"/>
                <a:ea typeface="Inter Light" panose="02000503000000020004" pitchFamily="2" charset="0"/>
              </a:rPr>
              <a:t>In games, this can be used for items such as limited-run collectables, such as the previously mentioned Ubisoft Quarts, where there was a limited-run set of items/ cosmetics, which included in-game gun skins, and cosmetics for the title Ghost-Recon: Breakpoint</a:t>
            </a:r>
          </a:p>
        </p:txBody>
      </p:sp>
      <p:pic>
        <p:nvPicPr>
          <p:cNvPr id="26" name="Picture 25">
            <a:extLst>
              <a:ext uri="{FF2B5EF4-FFF2-40B4-BE49-F238E27FC236}">
                <a16:creationId xmlns:a16="http://schemas.microsoft.com/office/drawing/2014/main" id="{FE94086D-43D9-74F5-611B-1265A99BD4E3}"/>
              </a:ext>
            </a:extLst>
          </p:cNvPr>
          <p:cNvPicPr>
            <a:picLocks noChangeAspect="1"/>
          </p:cNvPicPr>
          <p:nvPr/>
        </p:nvPicPr>
        <p:blipFill rotWithShape="1">
          <a:blip r:embed="rId13"/>
          <a:srcRect r="27668"/>
          <a:stretch/>
        </p:blipFill>
        <p:spPr>
          <a:xfrm>
            <a:off x="5902690" y="28496137"/>
            <a:ext cx="6415490" cy="9163429"/>
          </a:xfrm>
          <a:prstGeom prst="rect">
            <a:avLst/>
          </a:prstGeom>
        </p:spPr>
      </p:pic>
      <p:pic>
        <p:nvPicPr>
          <p:cNvPr id="28" name="Picture 27">
            <a:extLst>
              <a:ext uri="{FF2B5EF4-FFF2-40B4-BE49-F238E27FC236}">
                <a16:creationId xmlns:a16="http://schemas.microsoft.com/office/drawing/2014/main" id="{4A53D306-0820-4EE9-B55F-C695CA0EAB33}"/>
              </a:ext>
            </a:extLst>
          </p:cNvPr>
          <p:cNvPicPr>
            <a:picLocks noChangeAspect="1"/>
          </p:cNvPicPr>
          <p:nvPr/>
        </p:nvPicPr>
        <p:blipFill>
          <a:blip r:embed="rId14"/>
          <a:stretch>
            <a:fillRect/>
          </a:stretch>
        </p:blipFill>
        <p:spPr>
          <a:xfrm>
            <a:off x="13090444" y="28496137"/>
            <a:ext cx="15956602" cy="9183382"/>
          </a:xfrm>
          <a:prstGeom prst="rect">
            <a:avLst/>
          </a:prstGeom>
        </p:spPr>
      </p:pic>
    </p:spTree>
    <p:extLst>
      <p:ext uri="{BB962C8B-B14F-4D97-AF65-F5344CB8AC3E}">
        <p14:creationId xmlns:p14="http://schemas.microsoft.com/office/powerpoint/2010/main" val="261189185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126</TotalTime>
  <Words>632</Words>
  <Application>Microsoft Office PowerPoint</Application>
  <PresentationFormat>Custom</PresentationFormat>
  <Paragraphs>20</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DM Sans</vt:lpstr>
      <vt:lpstr>Inter Light</vt:lpstr>
      <vt:lpstr>Office Theme</vt:lpstr>
      <vt:lpstr>Cavebound (Crypto-Miner)       Andrew Greenslade : https://www.linkedin.com/in/andrew-greenslade  andrew@greensladegames.com  AndrewGreenslade : https://github.com/AndrewGreenslade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here</dc:title>
  <dc:creator>Phillip McCaskill</dc:creator>
  <cp:lastModifiedBy>(Student) - Andrew Greenslade</cp:lastModifiedBy>
  <cp:revision>51</cp:revision>
  <dcterms:created xsi:type="dcterms:W3CDTF">2023-02-16T15:07:39Z</dcterms:created>
  <dcterms:modified xsi:type="dcterms:W3CDTF">2023-04-17T19:52:16Z</dcterms:modified>
</cp:coreProperties>
</file>

<file path=docProps/thumbnail.jpeg>
</file>